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0" r:id="rId11"/>
    <p:sldId id="259" r:id="rId12"/>
    <p:sldId id="267" r:id="rId13"/>
    <p:sldId id="29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2" r:id="rId22"/>
    <p:sldId id="303" r:id="rId23"/>
    <p:sldId id="305" r:id="rId24"/>
    <p:sldId id="306" r:id="rId25"/>
    <p:sldId id="268" r:id="rId26"/>
    <p:sldId id="31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12091-A0E9-4E50-AA01-8FF38577E57C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BD20E-B1AD-4089-94E0-9B92B11A0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62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D20E-B1AD-4089-94E0-9B92B11A06F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11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7213600" y="3810000"/>
            <a:ext cx="49784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7213600" y="3897314"/>
            <a:ext cx="49784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7213600" y="4114801"/>
            <a:ext cx="49784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7213601" y="4164013"/>
            <a:ext cx="2620433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7213601" y="4198939"/>
            <a:ext cx="2620433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7213601" y="3962400"/>
            <a:ext cx="4085167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9836151" y="4060826"/>
            <a:ext cx="21336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4"/>
            <a:ext cx="12192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4"/>
            <a:ext cx="12192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8551333" y="3643313"/>
            <a:ext cx="3640667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12192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875"/>
            <a:ext cx="1280584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9758A-1D30-4FAD-814F-60174979A3E8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22.09.2017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589"/>
            <a:ext cx="996949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4E31A1-6511-4E04-82CE-8A3C0560C63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78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A611-876B-41A5-BACE-9C1F72CA82E7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22.09.2017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277EB-A3B1-4B56-A7C9-6EE1CA226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62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FA72-1154-4596-BB3B-2CD938B02497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22.09.2017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6956-7A92-4F6A-978C-FAF9A3AA1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31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35A40-A4DF-4777-8938-0B0B8F45FE36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22.09.2017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4571-051D-43B2-BB40-73C400507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93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CB182-55B2-4FD2-9F88-5F5293864E3D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22.09.2017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B57-9D7E-4644-BC6F-8BCD4458E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39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D87A6-B9A3-4E5B-88B3-9B8673F659BD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22.09.2017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DCB90-FDBF-4DB5-AA38-3AC01D8BB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15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7070F7-FA24-40CE-BB43-99F3CBEE1DF8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22.09.2017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6F4CEE-BEE6-48A4-9B3C-8A4710645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24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7818" y="612775"/>
            <a:ext cx="127634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756AB-F71A-4748-B458-C05B85DB1039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22.09.2017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D6FF-9598-41F4-8BD4-28362E6BA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39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9B7AA-11A7-4FF0-A1A0-05901862CC36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22.09.2017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A614-2DF8-426F-AFC7-2F47B4337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895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3701-C565-41D1-BF02-A93357CD5AC1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22.09.2017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6743-ABB2-43A4-8378-659FD68FB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76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00427-E781-42D8-A4D5-4A57A5CE120C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22.09.2017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C8B59-0C51-4F2E-8B4F-93324D8EF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92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4"/>
            <a:ext cx="12192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2192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6"/>
            <a:ext cx="12192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600" y="360364"/>
            <a:ext cx="49784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0" y="439739"/>
            <a:ext cx="49784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367" y="496889"/>
            <a:ext cx="408516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917" y="588963"/>
            <a:ext cx="21336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684" y="-1588"/>
            <a:ext cx="7620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8651" y="-1588"/>
            <a:ext cx="3810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251" y="-1588"/>
            <a:ext cx="12700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633" y="-1588"/>
            <a:ext cx="35984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201" y="0"/>
            <a:ext cx="74084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2167" y="0"/>
            <a:ext cx="10584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2249488"/>
            <a:ext cx="10972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9631AB77-7F9D-4FD0-A963-C3DB5D5AFF03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22.09.2017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8717" y="1588"/>
            <a:ext cx="1016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CFB1C0A-B5C5-4D01-B2D1-8BBDF26A2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68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9BBB59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9BBB59"/>
        </a:buClr>
        <a:buFont typeface="Georgia" panose="02040502050405020303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1%82%D0%B8%D0%B3%D0%B5%D0%BD" TargetMode="External"/><Relationship Id="rId2" Type="http://schemas.openxmlformats.org/officeDocument/2006/relationships/hyperlink" Target="https://ru.wikipedia.org/wiki/%D0%98%D0%BD%D1%84%D0%B5%D0%BA%D1%86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4114800" y="2173289"/>
            <a:ext cx="8458200" cy="1470025"/>
          </a:xfrm>
        </p:spPr>
        <p:txBody>
          <a:bodyPr/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ВИЧ-инфекция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8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469"/>
            <a:ext cx="3178476" cy="32170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7074" y="1048787"/>
            <a:ext cx="7078133" cy="1066800"/>
          </a:xfrm>
        </p:spPr>
        <p:txBody>
          <a:bodyPr/>
          <a:lstStyle/>
          <a:p>
            <a:r>
              <a:rPr lang="ru-RU" dirty="0" smtClean="0"/>
              <a:t>От куда появился ВИЧ ???????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9395" y="3547494"/>
            <a:ext cx="9520624" cy="342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0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 куда появился ВИЧ ???????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267" y="2249488"/>
            <a:ext cx="5359400" cy="4608512"/>
          </a:xfrm>
        </p:spPr>
        <p:txBody>
          <a:bodyPr/>
          <a:lstStyle/>
          <a:p>
            <a:r>
              <a:rPr lang="ru-RU" dirty="0" smtClean="0"/>
              <a:t>ВИЧ попал в популяцию людей в результате межвидового переноса от шимпанзе. С помощью метода «молекулярных часов» было установлено, что это произошло в 1930 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6980" y="2249489"/>
            <a:ext cx="638502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3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ВИЧ поражает только иммунную систему?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ВИЧ поражает клетки которые имеют специальные рецепторы С</a:t>
            </a:r>
            <a:r>
              <a:rPr lang="en-US" dirty="0" smtClean="0"/>
              <a:t>D4+</a:t>
            </a:r>
            <a:r>
              <a:rPr lang="ru-RU" dirty="0" smtClean="0"/>
              <a:t>: Т-лимфоциты, макрофаги, некоторые клетки головного мозга, лимфатических  узлов, костного мозга, толстого кишечника.</a:t>
            </a:r>
          </a:p>
          <a:p>
            <a:r>
              <a:rPr lang="ru-RU" dirty="0" smtClean="0"/>
              <a:t>В некоторых клетках вирус находится в «спящем состоянии», может сохраняться годами, возможно и </a:t>
            </a:r>
            <a:r>
              <a:rPr lang="ru-RU" dirty="0" err="1" smtClean="0"/>
              <a:t>десятелетиями</a:t>
            </a:r>
            <a:r>
              <a:rPr lang="ru-RU" dirty="0" smtClean="0"/>
              <a:t>. В этом состоянии вирус недоступен современным лекарствам от ВИЧ.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84" t="68036" r="1191" b="9393"/>
          <a:stretch/>
        </p:blipFill>
        <p:spPr>
          <a:xfrm>
            <a:off x="9786851" y="5275177"/>
            <a:ext cx="1795549" cy="13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4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является источником ВИЧ-инфекции?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73932"/>
            <a:ext cx="10972800" cy="3619297"/>
          </a:xfrm>
        </p:spPr>
        <p:txBody>
          <a:bodyPr/>
          <a:lstStyle/>
          <a:p>
            <a:r>
              <a:rPr lang="ru-RU" dirty="0" smtClean="0"/>
              <a:t>Больной человек с момента инфицирования и всю жизнь.</a:t>
            </a:r>
          </a:p>
          <a:p>
            <a:r>
              <a:rPr lang="ru-RU" dirty="0" smtClean="0"/>
              <a:t>Лица принимающие ВААРТ как источники инфекции имеют меньшее значение, чем лица не получающие лечение и не знающие свой ВИЧ-статус.</a:t>
            </a:r>
          </a:p>
          <a:p>
            <a:r>
              <a:rPr lang="ru-RU" dirty="0" smtClean="0"/>
              <a:t>Порядка 80% случаев инфицирование приходится на источники не знающие о своем статусе или не получающие лечение.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837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3" y="453043"/>
            <a:ext cx="10972800" cy="1066800"/>
          </a:xfrm>
        </p:spPr>
        <p:txBody>
          <a:bodyPr/>
          <a:lstStyle/>
          <a:p>
            <a:r>
              <a:rPr lang="ru-RU" dirty="0" smtClean="0"/>
              <a:t>Где находится вирус в организме?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9274" y="1418215"/>
            <a:ext cx="6306588" cy="5090650"/>
          </a:xfrm>
        </p:spPr>
        <p:txBody>
          <a:bodyPr>
            <a:normAutofit fontScale="92500" lnSpcReduction="10000"/>
          </a:bodyPr>
          <a:lstStyle/>
          <a:p>
            <a:pPr marL="109537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ВИЧ </a:t>
            </a:r>
            <a:r>
              <a:rPr lang="ru-RU" b="1" dirty="0"/>
              <a:t>содержится во всех биологических жидкостях организма человека </a:t>
            </a:r>
            <a:endParaRPr lang="ru-RU" dirty="0"/>
          </a:p>
          <a:p>
            <a:pPr marL="109537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Значимыми </a:t>
            </a:r>
            <a:r>
              <a:rPr lang="ru-RU" b="1" dirty="0"/>
              <a:t>для передачи вируса являются </a:t>
            </a:r>
            <a:endParaRPr lang="ru-RU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кровь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семенная жидкость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выделения женских половых органов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грудное молоко</a:t>
            </a:r>
          </a:p>
          <a:p>
            <a:pPr marL="109537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в </a:t>
            </a:r>
            <a:r>
              <a:rPr lang="ru-RU" b="1" dirty="0"/>
              <a:t>остальных экскретах организма вирус содержится в незначительных количествах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981" y="2229081"/>
            <a:ext cx="1269375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91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3949"/>
            <a:ext cx="12192000" cy="6501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6503" y="6047508"/>
            <a:ext cx="7836130" cy="75230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Можно ли заразиться от слюны?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5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9" y="635924"/>
            <a:ext cx="10972800" cy="1066800"/>
          </a:xfrm>
        </p:spPr>
        <p:txBody>
          <a:bodyPr/>
          <a:lstStyle/>
          <a:p>
            <a:r>
              <a:rPr lang="ru-RU" dirty="0" smtClean="0"/>
              <a:t>Можно ли заразиться от слез?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851" y="2077835"/>
            <a:ext cx="7075138" cy="4780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7596" y="361256"/>
            <a:ext cx="3433157" cy="343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9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113" y="827116"/>
            <a:ext cx="5541818" cy="1066800"/>
          </a:xfrm>
        </p:spPr>
        <p:txBody>
          <a:bodyPr/>
          <a:lstStyle/>
          <a:p>
            <a:r>
              <a:rPr lang="ru-RU" dirty="0" smtClean="0"/>
              <a:t>Как передается ВИЧ?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249488"/>
            <a:ext cx="4976553" cy="4059872"/>
          </a:xfrm>
        </p:spPr>
        <p:txBody>
          <a:bodyPr/>
          <a:lstStyle/>
          <a:p>
            <a:r>
              <a:rPr lang="ru-RU" b="1" dirty="0" smtClean="0"/>
              <a:t>«кровь в кровь» </a:t>
            </a:r>
            <a:r>
              <a:rPr lang="ru-RU" dirty="0" smtClean="0"/>
              <a:t>(париетальный путь) – при использовании нестерильных шприцов, при переливании компонентов крови и использовании препаратов крови, пересадке органов.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132619" y="1676400"/>
            <a:ext cx="1878675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526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7614" y="635924"/>
            <a:ext cx="5392189" cy="1066800"/>
          </a:xfrm>
        </p:spPr>
        <p:txBody>
          <a:bodyPr/>
          <a:lstStyle/>
          <a:p>
            <a:r>
              <a:rPr lang="ru-RU" dirty="0" smtClean="0"/>
              <a:t>Как передается ВИЧ?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02724"/>
            <a:ext cx="6755476" cy="4871114"/>
          </a:xfrm>
        </p:spPr>
        <p:txBody>
          <a:bodyPr/>
          <a:lstStyle/>
          <a:p>
            <a:r>
              <a:rPr lang="ru-RU" sz="2400" b="1" dirty="0" smtClean="0"/>
              <a:t>Половой путь передачи – </a:t>
            </a:r>
            <a:r>
              <a:rPr lang="ru-RU" sz="2400" dirty="0" smtClean="0"/>
              <a:t>является естественным путем передачи ВИЧ.</a:t>
            </a:r>
          </a:p>
          <a:p>
            <a:r>
              <a:rPr lang="ru-RU" sz="2400" dirty="0" smtClean="0"/>
              <a:t>Риск инфицирования у активного партера меньше чем у пассивного.</a:t>
            </a:r>
          </a:p>
          <a:p>
            <a:r>
              <a:rPr lang="ru-RU" sz="2400" dirty="0" smtClean="0"/>
              <a:t>Риск при анальном половом контакте больше.</a:t>
            </a:r>
          </a:p>
          <a:p>
            <a:r>
              <a:rPr lang="ru-RU" sz="2400" dirty="0" smtClean="0"/>
              <a:t>Оральный секс не спасает от инфицирования.</a:t>
            </a:r>
          </a:p>
          <a:p>
            <a:r>
              <a:rPr lang="ru-RU" sz="2400" dirty="0" smtClean="0"/>
              <a:t>Использование презерватива защищает от ВИЧ.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570048" y="2512522"/>
            <a:ext cx="22341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143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5724" y="353291"/>
            <a:ext cx="5167745" cy="1066800"/>
          </a:xfrm>
        </p:spPr>
        <p:txBody>
          <a:bodyPr/>
          <a:lstStyle/>
          <a:p>
            <a:r>
              <a:rPr lang="ru-RU" dirty="0" smtClean="0"/>
              <a:t>Как передается ВИЧ?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110" y="1420091"/>
            <a:ext cx="5309061" cy="5155276"/>
          </a:xfrm>
        </p:spPr>
        <p:txBody>
          <a:bodyPr/>
          <a:lstStyle/>
          <a:p>
            <a:r>
              <a:rPr lang="ru-RU" b="1" dirty="0" smtClean="0"/>
              <a:t>От матери ребенку </a:t>
            </a:r>
            <a:r>
              <a:rPr lang="ru-RU" dirty="0" smtClean="0"/>
              <a:t>(перинатально) – во время беременности, в родах и при грудном вскармливании.</a:t>
            </a:r>
          </a:p>
          <a:p>
            <a:r>
              <a:rPr lang="ru-RU" dirty="0" smtClean="0"/>
              <a:t>90% детей инфицируются от матерей.</a:t>
            </a:r>
          </a:p>
          <a:p>
            <a:r>
              <a:rPr lang="ru-RU" dirty="0" smtClean="0"/>
              <a:t>Современная профилактика перинатальной передачи позволяет снизить риск инфицирования до 2% и менее.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385595" y="2412320"/>
            <a:ext cx="1997002" cy="297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9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911754"/>
            <a:ext cx="10972800" cy="781579"/>
          </a:xfrm>
        </p:spPr>
        <p:txBody>
          <a:bodyPr/>
          <a:lstStyle/>
          <a:p>
            <a:r>
              <a:rPr lang="ru-RU" b="1" dirty="0" smtClean="0"/>
              <a:t>Как ВОЗ определяет здоровье?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47800"/>
            <a:ext cx="5654658" cy="5126038"/>
          </a:xfrm>
        </p:spPr>
        <p:txBody>
          <a:bodyPr/>
          <a:lstStyle/>
          <a:p>
            <a:r>
              <a:rPr lang="ru-RU" dirty="0" smtClean="0"/>
              <a:t>Здоровье </a:t>
            </a:r>
            <a:r>
              <a:rPr lang="ru-RU" dirty="0"/>
              <a:t>является состоянием полного физического, душевного и социального благополучия, а не только отсутствием болезней и физических дефектов.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7267" y="1264414"/>
            <a:ext cx="5114942" cy="55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3047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39833"/>
            <a:ext cx="12192000" cy="5627716"/>
          </a:xfrm>
        </p:spPr>
      </p:pic>
    </p:spTree>
    <p:extLst>
      <p:ext uri="{BB962C8B-B14F-4D97-AF65-F5344CB8AC3E}">
        <p14:creationId xmlns:p14="http://schemas.microsoft.com/office/powerpoint/2010/main" xmlns="" val="7987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958511" y="4480560"/>
            <a:ext cx="1247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подтверждается диагноз?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Лабораторно определение антител методом ИФА.</a:t>
            </a:r>
          </a:p>
          <a:p>
            <a:r>
              <a:rPr lang="ru-RU" dirty="0" smtClean="0"/>
              <a:t>Антитела – это защитные белки вырабатываемые клетками иммунной системы на вирус или </a:t>
            </a:r>
            <a:r>
              <a:rPr lang="ru-RU" dirty="0" err="1" smtClean="0"/>
              <a:t>др</a:t>
            </a:r>
            <a:r>
              <a:rPr lang="ru-RU" dirty="0" smtClean="0"/>
              <a:t> микроб.</a:t>
            </a:r>
          </a:p>
          <a:p>
            <a:r>
              <a:rPr lang="ru-RU" dirty="0" smtClean="0"/>
              <a:t>При ВИЧ они не эффективны и </a:t>
            </a:r>
            <a:r>
              <a:rPr lang="ru-RU" dirty="0" err="1" smtClean="0"/>
              <a:t>обазначают</a:t>
            </a:r>
            <a:r>
              <a:rPr lang="ru-RU" dirty="0" smtClean="0"/>
              <a:t> наличие вируса в крови.</a:t>
            </a:r>
          </a:p>
          <a:p>
            <a:r>
              <a:rPr lang="ru-RU" dirty="0" smtClean="0"/>
              <a:t>Но отсутствие антител может быть при наличии  ВИЧ в организме («</a:t>
            </a:r>
            <a:r>
              <a:rPr lang="ru-RU" dirty="0" err="1" smtClean="0"/>
              <a:t>серонегативное</a:t>
            </a:r>
            <a:r>
              <a:rPr lang="ru-RU" dirty="0" smtClean="0"/>
              <a:t> окно»).</a:t>
            </a:r>
          </a:p>
          <a:p>
            <a:r>
              <a:rPr lang="ru-RU" dirty="0" smtClean="0"/>
              <a:t>Один положительный анализ никогда не является подтверждением ВИЧ-инфекции.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34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ли другие анализы на ВИЧ?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ПЦР ДНК вируса иммунодефицита.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ПЦР РНК вируса в количестве. (вирусная нагрузка).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2194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1616" y="4505498"/>
            <a:ext cx="3450384" cy="22319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106"/>
            <a:ext cx="4771505" cy="1066800"/>
          </a:xfrm>
        </p:spPr>
        <p:txBody>
          <a:bodyPr/>
          <a:lstStyle/>
          <a:p>
            <a:r>
              <a:rPr lang="ru-RU" dirty="0" smtClean="0"/>
              <a:t>Что такое ВААРТ?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06" y="1238595"/>
            <a:ext cx="11236498" cy="5112330"/>
          </a:xfrm>
        </p:spPr>
        <p:txBody>
          <a:bodyPr/>
          <a:lstStyle/>
          <a:p>
            <a:r>
              <a:rPr lang="ru-RU" dirty="0" smtClean="0"/>
              <a:t>ВААРТ – это </a:t>
            </a:r>
          </a:p>
          <a:p>
            <a:pPr marL="109537" indent="0">
              <a:buNone/>
            </a:pPr>
            <a:r>
              <a:rPr lang="ru-RU" dirty="0"/>
              <a:t>	</a:t>
            </a:r>
            <a:r>
              <a:rPr lang="ru-RU" dirty="0" smtClean="0"/>
              <a:t>ВЫСОКО (самая лучшая, с доказанным эффектом)</a:t>
            </a:r>
          </a:p>
          <a:p>
            <a:pPr marL="109537" indent="0">
              <a:buNone/>
            </a:pPr>
            <a:r>
              <a:rPr lang="ru-RU" dirty="0"/>
              <a:t>	</a:t>
            </a:r>
            <a:r>
              <a:rPr lang="ru-RU" dirty="0" smtClean="0"/>
              <a:t>	АКТИВНАЯ (не менее 3 препаратов)</a:t>
            </a:r>
          </a:p>
          <a:p>
            <a:pPr marL="109537" indent="0">
              <a:buNone/>
            </a:pPr>
            <a:r>
              <a:rPr lang="ru-RU" dirty="0"/>
              <a:t>	</a:t>
            </a:r>
            <a:r>
              <a:rPr lang="ru-RU" dirty="0" smtClean="0"/>
              <a:t>		РЕТРОВИРУСНА  (действует на ВИЧ)</a:t>
            </a:r>
          </a:p>
          <a:p>
            <a:pPr marL="109537" indent="0">
              <a:buNone/>
            </a:pPr>
            <a:r>
              <a:rPr lang="ru-RU" dirty="0"/>
              <a:t>	</a:t>
            </a:r>
            <a:r>
              <a:rPr lang="ru-RU" dirty="0" smtClean="0"/>
              <a:t>				ТЕРАПИЯ (пожизненная, без 									перерывов и 				</a:t>
            </a:r>
            <a:r>
              <a:rPr lang="ru-RU" dirty="0"/>
              <a:t>	</a:t>
            </a:r>
            <a:r>
              <a:rPr lang="ru-RU" dirty="0" smtClean="0"/>
              <a:t>							отдыха)</a:t>
            </a:r>
          </a:p>
          <a:p>
            <a:pPr marL="109537" indent="0">
              <a:buNone/>
            </a:pPr>
            <a:r>
              <a:rPr lang="ru-RU" dirty="0"/>
              <a:t>	</a:t>
            </a:r>
            <a:r>
              <a:rPr lang="ru-RU" dirty="0" smtClean="0"/>
              <a:t>			</a:t>
            </a:r>
          </a:p>
          <a:p>
            <a:pPr marL="109537" indent="0">
              <a:buNone/>
            </a:pPr>
            <a:r>
              <a:rPr lang="ru-RU" dirty="0"/>
              <a:t>	</a:t>
            </a:r>
            <a:r>
              <a:rPr lang="ru-RU" dirty="0" smtClean="0"/>
              <a:t>				(</a:t>
            </a:r>
            <a:r>
              <a:rPr lang="ru-RU" dirty="0" smtClean="0">
                <a:solidFill>
                  <a:srgbClr val="FF0000"/>
                </a:solidFill>
              </a:rPr>
              <a:t>НЕ ХИМИОТЕРАПИЯ!!!!!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5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дает ВААРТ?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249488"/>
            <a:ext cx="6073833" cy="4608512"/>
          </a:xfrm>
        </p:spPr>
        <p:txBody>
          <a:bodyPr/>
          <a:lstStyle/>
          <a:p>
            <a:r>
              <a:rPr lang="ru-RU" dirty="0" smtClean="0"/>
              <a:t>ВААРТ не дает вирусу размножаться.</a:t>
            </a:r>
          </a:p>
          <a:p>
            <a:endParaRPr lang="ru-RU" dirty="0" smtClean="0"/>
          </a:p>
          <a:p>
            <a:r>
              <a:rPr lang="ru-RU" dirty="0" smtClean="0"/>
              <a:t>Не разрушается иммунная система.</a:t>
            </a:r>
          </a:p>
          <a:p>
            <a:endParaRPr lang="ru-RU" dirty="0" smtClean="0"/>
          </a:p>
          <a:p>
            <a:r>
              <a:rPr lang="ru-RU" dirty="0" smtClean="0"/>
              <a:t>Сохраняется жизнь и улучшается качество жизни.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016" y="730250"/>
            <a:ext cx="1421700" cy="1892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380" y="4679026"/>
            <a:ext cx="1039657" cy="217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7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38" y="610985"/>
            <a:ext cx="10972800" cy="106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701" r="1770"/>
          <a:stretch/>
        </p:blipFill>
        <p:spPr>
          <a:xfrm>
            <a:off x="0" y="633046"/>
            <a:ext cx="12192000" cy="62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59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D:\Downloads\aids-ribb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9393" y="429520"/>
            <a:ext cx="3506788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976" y="1125538"/>
            <a:ext cx="6346825" cy="10842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1 декабря – всемирный день борьбы со СПИДом.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7524" name="Объект 3"/>
          <p:cNvSpPr>
            <a:spLocks noGrp="1"/>
          </p:cNvSpPr>
          <p:nvPr>
            <p:ph idx="1"/>
          </p:nvPr>
        </p:nvSpPr>
        <p:spPr>
          <a:xfrm>
            <a:off x="368532" y="3805208"/>
            <a:ext cx="4765675" cy="3225800"/>
          </a:xfrm>
        </p:spPr>
        <p:txBody>
          <a:bodyPr/>
          <a:lstStyle/>
          <a:p>
            <a:pPr marL="109538" indent="0">
              <a:buNone/>
            </a:pPr>
            <a:r>
              <a:rPr lang="ru-RU" sz="3200" dirty="0"/>
              <a:t>Каждое третье воскресенье мая в мире отмечается День памяти умерших от СПИДа</a:t>
            </a:r>
          </a:p>
        </p:txBody>
      </p:sp>
      <p:pic>
        <p:nvPicPr>
          <p:cNvPr id="1075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9676" y="3644900"/>
            <a:ext cx="42894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502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734" y="508000"/>
            <a:ext cx="10972800" cy="1066800"/>
          </a:xfrm>
        </p:spPr>
        <p:txBody>
          <a:bodyPr/>
          <a:lstStyle/>
          <a:p>
            <a:r>
              <a:rPr lang="ru-RU" dirty="0" smtClean="0"/>
              <a:t>Проблема ВИЧ-инфекции-</a:t>
            </a:r>
            <a:r>
              <a:rPr lang="ru-RU" dirty="0" err="1" smtClean="0"/>
              <a:t>мультидисциплинарная</a:t>
            </a:r>
            <a:r>
              <a:rPr lang="ru-RU" dirty="0" smtClean="0"/>
              <a:t> проблема.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59467"/>
            <a:ext cx="4910667" cy="4914371"/>
          </a:xfrm>
        </p:spPr>
        <p:txBody>
          <a:bodyPr/>
          <a:lstStyle/>
          <a:p>
            <a:pPr marL="109537" indent="0">
              <a:buNone/>
            </a:pPr>
            <a:r>
              <a:rPr lang="ru-RU" b="1" dirty="0" smtClean="0"/>
              <a:t>Затрагивает не </a:t>
            </a:r>
            <a:r>
              <a:rPr lang="ru-RU" b="1" dirty="0"/>
              <a:t>только деятельность медиков, но и социальных работников, педагогов, психологов, представителей общественных </a:t>
            </a:r>
            <a:r>
              <a:rPr lang="ru-RU" b="1" dirty="0" smtClean="0"/>
              <a:t>организаций...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067" y="1659467"/>
            <a:ext cx="4800000" cy="4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20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ВИЧ-инфекция?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249487"/>
            <a:ext cx="10972800" cy="4068185"/>
          </a:xfrm>
        </p:spPr>
        <p:txBody>
          <a:bodyPr/>
          <a:lstStyle/>
          <a:p>
            <a:pPr marL="109537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нфекционное хроническое заболевание, характеризующееся специфическим поражением иммунной системы, приводящим к медленному ее разрушению до формирования синдрома приобретенного иммунодефицита (СПИД).</a:t>
            </a:r>
          </a:p>
        </p:txBody>
      </p:sp>
    </p:spTree>
    <p:extLst>
      <p:ext uri="{BB962C8B-B14F-4D97-AF65-F5344CB8AC3E}">
        <p14:creationId xmlns:p14="http://schemas.microsoft.com/office/powerpoint/2010/main" xmlns="" val="257768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01" y="494607"/>
            <a:ext cx="10972800" cy="1066800"/>
          </a:xfrm>
        </p:spPr>
        <p:txBody>
          <a:bodyPr/>
          <a:lstStyle/>
          <a:p>
            <a:r>
              <a:rPr lang="ru-RU" dirty="0" smtClean="0"/>
              <a:t>Что такое иммунитет?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1" y="1368338"/>
            <a:ext cx="6073832" cy="4483821"/>
          </a:xfrm>
        </p:spPr>
        <p:txBody>
          <a:bodyPr/>
          <a:lstStyle/>
          <a:p>
            <a:r>
              <a:rPr lang="ru-RU" b="1" dirty="0"/>
              <a:t>Иммунитет</a:t>
            </a:r>
            <a:r>
              <a:rPr lang="ru-RU" dirty="0"/>
              <a:t> (лат. </a:t>
            </a:r>
            <a:r>
              <a:rPr lang="ru-RU" i="1" dirty="0" err="1"/>
              <a:t>immunitas</a:t>
            </a:r>
            <a:r>
              <a:rPr lang="ru-RU" dirty="0"/>
              <a:t> — освобождение, избавление от чего-либо) — нечувствительность, сопротивляемость организма к </a:t>
            </a:r>
            <a:r>
              <a:rPr lang="ru-RU" dirty="0" smtClean="0">
                <a:hlinkClick r:id="rId2" tooltip="Инфекция"/>
              </a:rPr>
              <a:t>инфекциям</a:t>
            </a:r>
            <a:r>
              <a:rPr lang="ru-RU" dirty="0" smtClean="0"/>
              <a:t>, </a:t>
            </a:r>
            <a:r>
              <a:rPr lang="ru-RU" dirty="0"/>
              <a:t>а также воздействию чужеродных веществ, обладающих </a:t>
            </a:r>
            <a:r>
              <a:rPr lang="ru-RU" dirty="0">
                <a:hlinkClick r:id="rId3" tooltip="Антиген"/>
              </a:rPr>
              <a:t>антигенными</a:t>
            </a:r>
            <a:r>
              <a:rPr lang="ru-RU" dirty="0"/>
              <a:t> свойствами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Иммунитет обеспечивает противоопухолевую защиту.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4793" y="1561407"/>
            <a:ext cx="5602778" cy="44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85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СПИД?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2903" y="2908070"/>
            <a:ext cx="8423564" cy="2245822"/>
          </a:xfrm>
        </p:spPr>
        <p:txBody>
          <a:bodyPr/>
          <a:lstStyle/>
          <a:p>
            <a:r>
              <a:rPr lang="ru-RU" dirty="0" smtClean="0"/>
              <a:t>Это появление у больного ВИЧ-инфекцией определенных инфекционных заболеваний и онкологических заболеваний, которые протекают, как правило на фоне выраженного иммунодефицита.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311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344" y="1109749"/>
            <a:ext cx="10972800" cy="1066800"/>
          </a:xfrm>
        </p:spPr>
        <p:txBody>
          <a:bodyPr/>
          <a:lstStyle/>
          <a:p>
            <a:r>
              <a:rPr lang="ru-RU" dirty="0" smtClean="0"/>
              <a:t>Как выглядит ВИЧ?</a:t>
            </a:r>
            <a:endParaRPr lang="ru-RU" dirty="0"/>
          </a:p>
        </p:txBody>
      </p:sp>
      <p:pic>
        <p:nvPicPr>
          <p:cNvPr id="4" name="Объект 3" descr="http://i998.photobucket.com/albums/af101/shvarz/HIV/Electron%20micrographs/hivandsiv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1344" y="2249488"/>
            <a:ext cx="10869312" cy="4324350"/>
          </a:xfrm>
        </p:spPr>
      </p:pic>
    </p:spTree>
    <p:extLst>
      <p:ext uri="{BB962C8B-B14F-4D97-AF65-F5344CB8AC3E}">
        <p14:creationId xmlns:p14="http://schemas.microsoft.com/office/powerpoint/2010/main" xmlns="" val="311289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098" y="561109"/>
            <a:ext cx="10972800" cy="1066800"/>
          </a:xfrm>
        </p:spPr>
        <p:txBody>
          <a:bodyPr/>
          <a:lstStyle/>
          <a:p>
            <a:r>
              <a:rPr lang="ru-RU" dirty="0" smtClean="0"/>
              <a:t>Как выглядит ВИЧ?</a:t>
            </a:r>
            <a:endParaRPr lang="ru-RU" dirty="0"/>
          </a:p>
        </p:txBody>
      </p:sp>
      <p:pic>
        <p:nvPicPr>
          <p:cNvPr id="4" name="Объект 3" descr="http://i998.photobucket.com/albums/af101/shvarz/HIV/Electron%20micrographs/cel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6255" y="1404851"/>
            <a:ext cx="11845636" cy="5386647"/>
          </a:xfrm>
        </p:spPr>
      </p:pic>
    </p:spTree>
    <p:extLst>
      <p:ext uri="{BB962C8B-B14F-4D97-AF65-F5344CB8AC3E}">
        <p14:creationId xmlns:p14="http://schemas.microsoft.com/office/powerpoint/2010/main" xmlns="" val="19941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131" y="473824"/>
            <a:ext cx="6700058" cy="610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7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479</TotalTime>
  <Words>574</Words>
  <Application>Microsoft Office PowerPoint</Application>
  <PresentationFormat>Произвольный</PresentationFormat>
  <Paragraphs>77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ВИЧ-инфекция</vt:lpstr>
      <vt:lpstr>Как ВОЗ определяет здоровье? </vt:lpstr>
      <vt:lpstr>Проблема ВИЧ-инфекции-мультидисциплинарная проблема.</vt:lpstr>
      <vt:lpstr>Что такое ВИЧ-инфекция?</vt:lpstr>
      <vt:lpstr>Что такое иммунитет?</vt:lpstr>
      <vt:lpstr>Что такое СПИД?</vt:lpstr>
      <vt:lpstr>Как выглядит ВИЧ?</vt:lpstr>
      <vt:lpstr>Как выглядит ВИЧ?</vt:lpstr>
      <vt:lpstr>Слайд 9</vt:lpstr>
      <vt:lpstr>От куда появился ВИЧ ???????</vt:lpstr>
      <vt:lpstr>От куда появился ВИЧ ???????</vt:lpstr>
      <vt:lpstr>ВИЧ поражает только иммунную систему?</vt:lpstr>
      <vt:lpstr>Кто является источником ВИЧ-инфекции?</vt:lpstr>
      <vt:lpstr>Где находится вирус в организме?</vt:lpstr>
      <vt:lpstr>Можно ли заразиться от слюны?</vt:lpstr>
      <vt:lpstr>Можно ли заразиться от слез?</vt:lpstr>
      <vt:lpstr>Как передается ВИЧ?</vt:lpstr>
      <vt:lpstr>Как передается ВИЧ?</vt:lpstr>
      <vt:lpstr>Как передается ВИЧ?</vt:lpstr>
      <vt:lpstr>Слайд 20</vt:lpstr>
      <vt:lpstr>Как подтверждается диагноз?</vt:lpstr>
      <vt:lpstr>Есть ли другие анализы на ВИЧ?</vt:lpstr>
      <vt:lpstr>Что такое ВААРТ?</vt:lpstr>
      <vt:lpstr>Что дает ВААРТ?</vt:lpstr>
      <vt:lpstr>Слайд 25</vt:lpstr>
      <vt:lpstr>1 декабря – всемирный день борьбы со СПИДом.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ВИЧ – инфекция.</dc:title>
  <dc:creator>USER</dc:creator>
  <cp:lastModifiedBy>User</cp:lastModifiedBy>
  <cp:revision>53</cp:revision>
  <dcterms:created xsi:type="dcterms:W3CDTF">2015-09-16T14:22:05Z</dcterms:created>
  <dcterms:modified xsi:type="dcterms:W3CDTF">2017-09-22T03:31:02Z</dcterms:modified>
</cp:coreProperties>
</file>